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6" r:id="rId1"/>
  </p:sldMasterIdLst>
  <p:notesMasterIdLst>
    <p:notesMasterId r:id="rId10"/>
  </p:notesMasterIdLst>
  <p:sldIdLst>
    <p:sldId id="256" r:id="rId2"/>
    <p:sldId id="352" r:id="rId3"/>
    <p:sldId id="358" r:id="rId4"/>
    <p:sldId id="359" r:id="rId5"/>
    <p:sldId id="360" r:id="rId6"/>
    <p:sldId id="361" r:id="rId7"/>
    <p:sldId id="362" r:id="rId8"/>
    <p:sldId id="341"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5/14/2020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4A4CAE77-B8B1-49B7-9986-23DC29B73BCB}" type="datetime1">
              <a:rPr lang="en-US" smtClean="0"/>
              <a:pPr>
                <a:defRPr/>
              </a:pPr>
              <a:t>5/14/2020</a:t>
            </a:fld>
            <a:endParaRPr lang="en-US"/>
          </a:p>
        </p:txBody>
      </p:sp>
      <p:sp>
        <p:nvSpPr>
          <p:cNvPr id="17" name="Footer Placeholder 16"/>
          <p:cNvSpPr>
            <a:spLocks noGrp="1"/>
          </p:cNvSpPr>
          <p:nvPr>
            <p:ph type="ftr" sz="quarter" idx="11"/>
          </p:nvPr>
        </p:nvSpPr>
        <p:spPr/>
        <p:txBody>
          <a:bodyPr/>
          <a:lstStyle/>
          <a:p>
            <a:pPr>
              <a:defRPr/>
            </a:pPr>
            <a:r>
              <a:rPr lang="en-US" smtClean="0"/>
              <a:t>Author:RK</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29E3B3A6-35C4-4A4A-A93B-FEA2E3D83467}" type="slidenum">
              <a:rPr lang="en-US" smtClean="0"/>
              <a:pPr>
                <a:defRPr/>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5/14/2020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5/14/2020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5/14/2020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5/14/2020</a:t>
            </a:fld>
            <a:endParaRPr lang="en-US"/>
          </a:p>
        </p:txBody>
      </p:sp>
      <p:sp>
        <p:nvSpPr>
          <p:cNvPr id="5" name="Footer Placeholder 4"/>
          <p:cNvSpPr>
            <a:spLocks noGrp="1"/>
          </p:cNvSpPr>
          <p:nvPr>
            <p:ph type="ftr" sz="quarter" idx="11"/>
          </p:nvPr>
        </p:nvSpPr>
        <p:spPr>
          <a:xfrm>
            <a:off x="800100" y="6172200"/>
            <a:ext cx="4000500" cy="457200"/>
          </a:xfrm>
        </p:spPr>
        <p:txBody>
          <a:bodyPr/>
          <a:lstStyle/>
          <a:p>
            <a:pPr>
              <a:defRPr/>
            </a:pPr>
            <a:r>
              <a:rPr lang="en-US" smtClean="0"/>
              <a:t>Author:RK</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fld id="{30ECD9A4-5F66-4780-BB8E-330017FFA7D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5/14/2020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5/14/2020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5/14/2020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5/14/2020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5/14/2020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5/14/2020</a:t>
            </a:fld>
            <a:endParaRPr lang="en-US"/>
          </a:p>
        </p:txBody>
      </p:sp>
      <p:sp>
        <p:nvSpPr>
          <p:cNvPr id="6" name="Footer Placeholder 5"/>
          <p:cNvSpPr>
            <a:spLocks noGrp="1"/>
          </p:cNvSpPr>
          <p:nvPr>
            <p:ph type="ftr" sz="quarter" idx="11"/>
          </p:nvPr>
        </p:nvSpPr>
        <p:spPr>
          <a:xfrm>
            <a:off x="914400" y="6172200"/>
            <a:ext cx="3886200" cy="457200"/>
          </a:xfrm>
        </p:spPr>
        <p:txBody>
          <a:bodyPr/>
          <a:lstStyle/>
          <a:p>
            <a:pPr>
              <a:defRPr/>
            </a:pPr>
            <a:r>
              <a:rPr lang="en-US" smtClean="0"/>
              <a:t>Author:RK</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pPr>
              <a:defRPr/>
            </a:pPr>
            <a:fld id="{5F7CE51B-D314-4748-A7FB-C6BBF3CC08C9}" type="slidenum">
              <a:rPr lang="en-US" smtClean="0"/>
              <a:pPr>
                <a:defRPr/>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DA77A13B-D29E-4A31-9A3D-BDF778EEE264}" type="datetime1">
              <a:rPr lang="en-US" smtClean="0"/>
              <a:pPr>
                <a:defRPr/>
              </a:pPr>
              <a:t>5/14/2020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r>
              <a:rPr lang="en-US" smtClean="0"/>
              <a:t>Author:RK</a:t>
            </a:r>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smtClean="0">
                <a:solidFill>
                  <a:schemeClr val="tx1"/>
                </a:solidFill>
              </a:rPr>
              <a:t>Whatsup</a:t>
            </a:r>
            <a:r>
              <a:rPr lang="en-US" sz="2600" b="1" dirty="0" smtClean="0">
                <a:solidFill>
                  <a:schemeClr val="tx1"/>
                </a:solidFill>
              </a:rPr>
              <a:t> </a:t>
            </a:r>
            <a:r>
              <a:rPr lang="en-US" sz="2600" b="1" dirty="0">
                <a:solidFill>
                  <a:schemeClr val="tx1"/>
                </a:solidFill>
              </a:rPr>
              <a:t>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
        <p:nvSpPr>
          <p:cNvPr id="6147" name="Title 1"/>
          <p:cNvSpPr>
            <a:spLocks noGrp="1"/>
          </p:cNvSpPr>
          <p:nvPr>
            <p:ph type="ctrTitle"/>
          </p:nvPr>
        </p:nvSpPr>
        <p:spPr>
          <a:xfrm>
            <a:off x="457200" y="457200"/>
            <a:ext cx="8229600" cy="2667000"/>
          </a:xfrm>
        </p:spPr>
        <p:txBody>
          <a:bodyPr>
            <a:normAutofit/>
          </a:bodyPr>
          <a:lstStyle/>
          <a:p>
            <a:pPr indent="457200" algn="ctr"/>
            <a:r>
              <a:rPr sz="4500" b="1" u="sng" smtClean="0">
                <a:solidFill>
                  <a:srgbClr val="FF0000"/>
                </a:solidFill>
              </a:rPr>
              <a:t>WELCOME</a:t>
            </a:r>
            <a:r>
              <a:rPr sz="3200">
                <a:solidFill>
                  <a:srgbClr val="FF0000"/>
                </a:solidFill>
              </a:rPr>
              <a:t/>
            </a:r>
            <a:br>
              <a:rPr sz="3200">
                <a:solidFill>
                  <a:srgbClr val="FF0000"/>
                </a:solidFill>
              </a:rPr>
            </a:br>
            <a:r>
              <a:rPr sz="3200">
                <a:solidFill>
                  <a:srgbClr val="FF0000"/>
                </a:solidFill>
              </a:rPr>
              <a:t/>
            </a:r>
            <a:br>
              <a:rPr sz="3200">
                <a:solidFill>
                  <a:srgbClr val="FF0000"/>
                </a:solidFill>
              </a:rPr>
            </a:br>
            <a:r>
              <a:rPr sz="3000" b="1">
                <a:solidFill>
                  <a:srgbClr val="FFFF00"/>
                </a:solidFill>
              </a:rPr>
              <a:t>Class: B.Com – Part-2 </a:t>
            </a:r>
            <a:br>
              <a:rPr sz="3000" b="1">
                <a:solidFill>
                  <a:srgbClr val="FFFF00"/>
                </a:solidFill>
              </a:rPr>
            </a:br>
            <a:r>
              <a:rPr sz="3000" b="1">
                <a:solidFill>
                  <a:srgbClr val="FFFF00"/>
                </a:solidFill>
              </a:rPr>
              <a:t>Subject: Business Regulatory Framework</a:t>
            </a:r>
            <a:r>
              <a:rPr sz="2800">
                <a:solidFill>
                  <a:srgbClr val="FFFF00"/>
                </a:solidFill>
              </a:rPr>
              <a:t/>
            </a:r>
            <a:br>
              <a:rPr sz="2800">
                <a:solidFill>
                  <a:srgbClr val="FFFF00"/>
                </a:solidFill>
              </a:rPr>
            </a:br>
            <a:r>
              <a:rPr sz="2800" b="1">
                <a:solidFill>
                  <a:srgbClr val="FFFF00"/>
                </a:solidFill>
              </a:rPr>
              <a:t>TOPIC</a:t>
            </a:r>
            <a:r>
              <a:rPr sz="2800" b="1" smtClean="0">
                <a:solidFill>
                  <a:srgbClr val="FFFF00"/>
                </a:solidFill>
              </a:rPr>
              <a:t>:</a:t>
            </a:r>
            <a:r>
              <a:rPr lang="en-US" sz="2800" b="1" dirty="0" smtClean="0">
                <a:solidFill>
                  <a:srgbClr val="FFFF00"/>
                </a:solidFill>
              </a:rPr>
              <a:t> </a:t>
            </a:r>
            <a:r>
              <a:rPr lang="en-US" sz="2800" dirty="0" smtClean="0">
                <a:solidFill>
                  <a:srgbClr val="FFFF00"/>
                </a:solidFill>
              </a:rPr>
              <a:t> </a:t>
            </a:r>
            <a:r>
              <a:rPr lang="en-US" sz="2800" dirty="0" smtClean="0">
                <a:solidFill>
                  <a:srgbClr val="FFFF00"/>
                </a:solidFill>
              </a:rPr>
              <a:t>Unpaid Seller and Auction </a:t>
            </a:r>
            <a:r>
              <a:rPr lang="en-US" sz="2800" dirty="0" smtClean="0">
                <a:solidFill>
                  <a:srgbClr val="FFFF00"/>
                </a:solidFill>
              </a:rPr>
              <a:t>Sale</a:t>
            </a:r>
            <a:endParaRPr sz="2800" b="1">
              <a:solidFill>
                <a:srgbClr val="FFFF00"/>
              </a:solidFill>
            </a:endParaRPr>
          </a:p>
        </p:txBody>
      </p:sp>
    </p:spTree>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381000"/>
            <a:ext cx="8229600" cy="6414577"/>
          </a:xfrm>
          <a:prstGeom prst="rect">
            <a:avLst/>
          </a:prstGeom>
        </p:spPr>
        <p:txBody>
          <a:bodyPr vert="horz" wrap="square" lIns="0" tIns="12700" rIns="0" bIns="0" rtlCol="0">
            <a:spAutoFit/>
          </a:bodyPr>
          <a:lstStyle/>
          <a:p>
            <a:pPr algn="just"/>
            <a:r>
              <a:rPr lang="en-US" sz="2600" b="1" dirty="0" smtClean="0">
                <a:solidFill>
                  <a:srgbClr val="FF0000"/>
                </a:solidFill>
                <a:latin typeface="Calibri" pitchFamily="34" charset="0"/>
                <a:cs typeface="Calibri" pitchFamily="34" charset="0"/>
              </a:rPr>
              <a:t>UNPAID SELLER:</a:t>
            </a: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An unpaid seller is a seller who has not been paid the whole of the price or any other negotiable instrument which is subsequently dishonored. According to sec.45 (1) of the Sale of Goods Act, the unpaid seller means, a seller</a:t>
            </a: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	a. Who has not been paid or tendered the whole of 	the price of goods sold and</a:t>
            </a:r>
          </a:p>
          <a:p>
            <a:pPr algn="just"/>
            <a:r>
              <a:rPr lang="en-US" sz="2600" dirty="0" smtClean="0">
                <a:latin typeface="Calibri" pitchFamily="34" charset="0"/>
                <a:cs typeface="Calibri" pitchFamily="34" charset="0"/>
              </a:rPr>
              <a:t>	b. Who has received a Bill of Exchange or any other 	negotiable instrument like </a:t>
            </a:r>
            <a:r>
              <a:rPr lang="en-US" sz="2600" dirty="0" err="1" smtClean="0">
                <a:latin typeface="Calibri" pitchFamily="34" charset="0"/>
                <a:cs typeface="Calibri" pitchFamily="34" charset="0"/>
              </a:rPr>
              <a:t>cheques</a:t>
            </a:r>
            <a:r>
              <a:rPr lang="en-US" sz="2600" dirty="0" smtClean="0">
                <a:latin typeface="Calibri" pitchFamily="34" charset="0"/>
                <a:cs typeface="Calibri" pitchFamily="34" charset="0"/>
              </a:rPr>
              <a:t> as conditional 	payment the condition being that the instrument shall 	be duly </a:t>
            </a:r>
            <a:r>
              <a:rPr lang="en-US" sz="2600" dirty="0" err="1" smtClean="0">
                <a:latin typeface="Calibri" pitchFamily="34" charset="0"/>
                <a:cs typeface="Calibri" pitchFamily="34" charset="0"/>
              </a:rPr>
              <a:t>honoured</a:t>
            </a:r>
            <a:r>
              <a:rPr lang="en-US" sz="2600" dirty="0" smtClean="0">
                <a:latin typeface="Calibri" pitchFamily="34" charset="0"/>
                <a:cs typeface="Calibri" pitchFamily="34" charset="0"/>
              </a:rPr>
              <a:t>.</a:t>
            </a: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Under sale of goods act, the unpaid seller has rights against goods and against the buyer personally.</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381000"/>
            <a:ext cx="8229600" cy="6014467"/>
          </a:xfrm>
          <a:prstGeom prst="rect">
            <a:avLst/>
          </a:prstGeom>
        </p:spPr>
        <p:txBody>
          <a:bodyPr vert="horz" wrap="square" lIns="0" tIns="12700" rIns="0" bIns="0" rtlCol="0">
            <a:spAutoFit/>
          </a:bodyPr>
          <a:lstStyle/>
          <a:p>
            <a:pPr marL="514350" indent="-514350" algn="just">
              <a:buAutoNum type="arabicPeriod"/>
            </a:pPr>
            <a:r>
              <a:rPr lang="en-US" sz="2600" b="1" dirty="0" smtClean="0">
                <a:solidFill>
                  <a:srgbClr val="FF0000"/>
                </a:solidFill>
                <a:latin typeface="Calibri" pitchFamily="34" charset="0"/>
                <a:cs typeface="Calibri" pitchFamily="34" charset="0"/>
              </a:rPr>
              <a:t>Right s of an unpaid seller against the goods:-</a:t>
            </a:r>
            <a:r>
              <a:rPr lang="en-US" sz="2600" dirty="0" smtClean="0">
                <a:latin typeface="Calibri" pitchFamily="34" charset="0"/>
                <a:cs typeface="Calibri" pitchFamily="34" charset="0"/>
              </a:rPr>
              <a:t>It includes</a:t>
            </a:r>
          </a:p>
          <a:p>
            <a:pPr marL="514350" indent="-514350" algn="just">
              <a:buAutoNum type="arabicPeriod"/>
            </a:pPr>
            <a:endParaRPr lang="en-US" sz="2600" dirty="0" smtClean="0">
              <a:latin typeface="Calibri" pitchFamily="34" charset="0"/>
              <a:cs typeface="Calibri" pitchFamily="34" charset="0"/>
            </a:endParaRPr>
          </a:p>
          <a:p>
            <a:pPr algn="just"/>
            <a:r>
              <a:rPr lang="en-US" sz="2600" b="1" dirty="0" smtClean="0">
                <a:latin typeface="Calibri" pitchFamily="34" charset="0"/>
                <a:cs typeface="Calibri" pitchFamily="34" charset="0"/>
              </a:rPr>
              <a:t>a. Right of lien (sec.47 to 49):-</a:t>
            </a:r>
            <a:r>
              <a:rPr lang="en-US" sz="2600" dirty="0" smtClean="0">
                <a:latin typeface="Calibri" pitchFamily="34" charset="0"/>
                <a:cs typeface="Calibri" pitchFamily="34" charset="0"/>
              </a:rPr>
              <a:t> A lien is a right to retain possession of goods until payment of the price. In the case of unpaid vendor’s lien, the seller is entitled to retain the goods of the buyer until the whole price is paid even though the ownership is passed from the seller to the buyer. A lien may be of two kinds. General lien and particular lien. The conditions that should be fulfilled before an unpaid vendor can exercise right of lien are (1) ownership must have been passed to the buyer(2)the goods must be in the possession of the seller(3)the price or part of the price must remain unpaid.</a:t>
            </a:r>
          </a:p>
          <a:p>
            <a:pPr algn="just"/>
            <a:r>
              <a:rPr lang="en-US" sz="2600" dirty="0" smtClean="0">
                <a:latin typeface="Calibri" pitchFamily="34" charset="0"/>
                <a:cs typeface="Calibri" pitchFamily="34" charset="0"/>
              </a:rPr>
              <a:t>b. </a:t>
            </a:r>
            <a:r>
              <a:rPr lang="en-US" sz="2600" b="1" dirty="0" smtClean="0">
                <a:latin typeface="Calibri" pitchFamily="34" charset="0"/>
                <a:cs typeface="Calibri" pitchFamily="34" charset="0"/>
              </a:rPr>
              <a:t>Right of stoppage of goods in transit (sec.50 to 52): </a:t>
            </a:r>
            <a:r>
              <a:rPr lang="en-US" sz="2600" dirty="0" smtClean="0">
                <a:latin typeface="Calibri" pitchFamily="34" charset="0"/>
                <a:cs typeface="Calibri" pitchFamily="34" charset="0"/>
              </a:rPr>
              <a:t>It is only an extension of the unpaid seller’s right of lien. This</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8" name="object 2"/>
          <p:cNvSpPr txBox="1"/>
          <p:nvPr/>
        </p:nvSpPr>
        <p:spPr>
          <a:xfrm>
            <a:off x="381000" y="381000"/>
            <a:ext cx="8229600" cy="5614357"/>
          </a:xfrm>
          <a:prstGeom prst="rect">
            <a:avLst/>
          </a:prstGeom>
        </p:spPr>
        <p:txBody>
          <a:bodyPr vert="horz" wrap="square" lIns="0" tIns="12700" rIns="0" bIns="0" rtlCol="0">
            <a:spAutoFit/>
          </a:bodyPr>
          <a:lstStyle/>
          <a:p>
            <a:pPr marL="514350" indent="-514350" algn="just"/>
            <a:r>
              <a:rPr lang="en-US" sz="2600" dirty="0" smtClean="0">
                <a:latin typeface="Calibri" pitchFamily="34" charset="0"/>
                <a:cs typeface="Calibri" pitchFamily="34" charset="0"/>
              </a:rPr>
              <a:t>right can be exercised only when the following conditions are</a:t>
            </a:r>
          </a:p>
          <a:p>
            <a:pPr algn="just"/>
            <a:r>
              <a:rPr lang="en-US" sz="2600" dirty="0" smtClean="0">
                <a:latin typeface="Calibri" pitchFamily="34" charset="0"/>
                <a:cs typeface="Calibri" pitchFamily="34" charset="0"/>
              </a:rPr>
              <a:t>satisfied.</a:t>
            </a:r>
          </a:p>
          <a:p>
            <a:pPr algn="just"/>
            <a:r>
              <a:rPr lang="en-US" sz="2600" dirty="0" err="1" smtClean="0">
                <a:latin typeface="Calibri" pitchFamily="34" charset="0"/>
                <a:cs typeface="Calibri" pitchFamily="34" charset="0"/>
              </a:rPr>
              <a:t>i</a:t>
            </a:r>
            <a:r>
              <a:rPr lang="en-US" sz="2600" dirty="0" smtClean="0">
                <a:latin typeface="Calibri" pitchFamily="34" charset="0"/>
                <a:cs typeface="Calibri" pitchFamily="34" charset="0"/>
              </a:rPr>
              <a:t>. The seller must be an unpaid seller</a:t>
            </a:r>
          </a:p>
          <a:p>
            <a:pPr algn="just"/>
            <a:r>
              <a:rPr lang="en-US" sz="2600" dirty="0" smtClean="0">
                <a:latin typeface="Calibri" pitchFamily="34" charset="0"/>
                <a:cs typeface="Calibri" pitchFamily="34" charset="0"/>
              </a:rPr>
              <a:t>ii. Goods must be in transit</a:t>
            </a:r>
          </a:p>
          <a:p>
            <a:pPr algn="just"/>
            <a:r>
              <a:rPr lang="en-US" sz="2600" dirty="0" smtClean="0">
                <a:latin typeface="Calibri" pitchFamily="34" charset="0"/>
                <a:cs typeface="Calibri" pitchFamily="34" charset="0"/>
              </a:rPr>
              <a:t>iii. The buyer must have become insolvent</a:t>
            </a:r>
          </a:p>
          <a:p>
            <a:pPr algn="just"/>
            <a:r>
              <a:rPr lang="en-US" sz="2600" dirty="0" smtClean="0">
                <a:latin typeface="Calibri" pitchFamily="34" charset="0"/>
                <a:cs typeface="Calibri" pitchFamily="34" charset="0"/>
              </a:rPr>
              <a:t>The moment when the buyer takes delivery of the goods the seller loses his right of stoppage.</a:t>
            </a:r>
          </a:p>
          <a:p>
            <a:pPr algn="just"/>
            <a:endParaRPr lang="en-US" sz="2600" dirty="0" smtClean="0">
              <a:latin typeface="Calibri" pitchFamily="34" charset="0"/>
              <a:cs typeface="Calibri" pitchFamily="34" charset="0"/>
            </a:endParaRPr>
          </a:p>
          <a:p>
            <a:pPr algn="just"/>
            <a:r>
              <a:rPr lang="en-US" sz="2600" dirty="0" smtClean="0">
                <a:latin typeface="Calibri" pitchFamily="34" charset="0"/>
                <a:cs typeface="Calibri" pitchFamily="34" charset="0"/>
              </a:rPr>
              <a:t>c. </a:t>
            </a:r>
            <a:r>
              <a:rPr lang="en-US" sz="2600" b="1" dirty="0" smtClean="0">
                <a:latin typeface="Calibri" pitchFamily="34" charset="0"/>
                <a:cs typeface="Calibri" pitchFamily="34" charset="0"/>
              </a:rPr>
              <a:t>Right of resale(sec. 54): An unpaid seller can re sell the goods:</a:t>
            </a:r>
          </a:p>
          <a:p>
            <a:pPr algn="just"/>
            <a:r>
              <a:rPr lang="en-US" sz="2600" dirty="0" err="1" smtClean="0">
                <a:latin typeface="Calibri" pitchFamily="34" charset="0"/>
                <a:cs typeface="Calibri" pitchFamily="34" charset="0"/>
              </a:rPr>
              <a:t>i</a:t>
            </a:r>
            <a:r>
              <a:rPr lang="en-US" sz="2600" dirty="0" smtClean="0">
                <a:latin typeface="Calibri" pitchFamily="34" charset="0"/>
                <a:cs typeface="Calibri" pitchFamily="34" charset="0"/>
              </a:rPr>
              <a:t>. If the goods are of a perishable nature</a:t>
            </a:r>
          </a:p>
          <a:p>
            <a:pPr algn="just"/>
            <a:r>
              <a:rPr lang="en-US" sz="2600" dirty="0" smtClean="0">
                <a:latin typeface="Calibri" pitchFamily="34" charset="0"/>
                <a:cs typeface="Calibri" pitchFamily="34" charset="0"/>
              </a:rPr>
              <a:t>ii. When the unpaid seller notice of his intention to sell</a:t>
            </a:r>
          </a:p>
          <a:p>
            <a:pPr algn="just"/>
            <a:r>
              <a:rPr lang="en-US" sz="2600" dirty="0" smtClean="0">
                <a:latin typeface="Calibri" pitchFamily="34" charset="0"/>
                <a:cs typeface="Calibri" pitchFamily="34" charset="0"/>
              </a:rPr>
              <a:t>iii. Where the seller expressly reserves a right of re sale in case the buyer makes default.</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8" name="object 2"/>
          <p:cNvSpPr txBox="1"/>
          <p:nvPr/>
        </p:nvSpPr>
        <p:spPr>
          <a:xfrm>
            <a:off x="381000" y="381000"/>
            <a:ext cx="8229600" cy="6014467"/>
          </a:xfrm>
          <a:prstGeom prst="rect">
            <a:avLst/>
          </a:prstGeom>
        </p:spPr>
        <p:txBody>
          <a:bodyPr vert="horz" wrap="square" lIns="0" tIns="12700" rIns="0" bIns="0" rtlCol="0">
            <a:spAutoFit/>
          </a:bodyPr>
          <a:lstStyle/>
          <a:p>
            <a:pPr algn="just"/>
            <a:r>
              <a:rPr lang="en-US" sz="2600" dirty="0" smtClean="0">
                <a:latin typeface="Calibri" pitchFamily="34" charset="0"/>
                <a:cs typeface="Calibri" pitchFamily="34" charset="0"/>
              </a:rPr>
              <a:t>2. </a:t>
            </a:r>
            <a:r>
              <a:rPr lang="en-US" sz="2600" b="1" dirty="0" smtClean="0">
                <a:solidFill>
                  <a:srgbClr val="FF0000"/>
                </a:solidFill>
                <a:latin typeface="Calibri" pitchFamily="34" charset="0"/>
                <a:cs typeface="Calibri" pitchFamily="34" charset="0"/>
              </a:rPr>
              <a:t>Rights of an unpaid seller against the buyer personally:-</a:t>
            </a:r>
            <a:r>
              <a:rPr lang="en-US" sz="2600" dirty="0" smtClean="0">
                <a:latin typeface="Calibri" pitchFamily="34" charset="0"/>
                <a:cs typeface="Calibri" pitchFamily="34" charset="0"/>
              </a:rPr>
              <a:t> The unpaid seller can exercise the following rights against the buyer personally</a:t>
            </a:r>
          </a:p>
          <a:p>
            <a:pPr algn="just"/>
            <a:r>
              <a:rPr lang="en-US" sz="2600" dirty="0" smtClean="0">
                <a:latin typeface="Calibri" pitchFamily="34" charset="0"/>
                <a:cs typeface="Calibri" pitchFamily="34" charset="0"/>
              </a:rPr>
              <a:t>a. </a:t>
            </a:r>
            <a:r>
              <a:rPr lang="en-US" sz="2600" b="1" dirty="0" smtClean="0">
                <a:latin typeface="Calibri" pitchFamily="34" charset="0"/>
                <a:cs typeface="Calibri" pitchFamily="34" charset="0"/>
              </a:rPr>
              <a:t>Suit for price: </a:t>
            </a:r>
            <a:r>
              <a:rPr lang="en-US" sz="2600" dirty="0" smtClean="0">
                <a:latin typeface="Calibri" pitchFamily="34" charset="0"/>
                <a:cs typeface="Calibri" pitchFamily="34" charset="0"/>
              </a:rPr>
              <a:t>- When the property has passed to the buyer, and the buyer wrongly neglects or refuses to pay, the seller can sue him for the price.</a:t>
            </a:r>
          </a:p>
          <a:p>
            <a:pPr algn="just"/>
            <a:r>
              <a:rPr lang="en-US" sz="2600" dirty="0" smtClean="0">
                <a:latin typeface="Calibri" pitchFamily="34" charset="0"/>
                <a:cs typeface="Calibri" pitchFamily="34" charset="0"/>
              </a:rPr>
              <a:t>b. </a:t>
            </a:r>
            <a:r>
              <a:rPr lang="en-US" sz="2600" b="1" dirty="0" smtClean="0">
                <a:latin typeface="Calibri" pitchFamily="34" charset="0"/>
                <a:cs typeface="Calibri" pitchFamily="34" charset="0"/>
              </a:rPr>
              <a:t>Suit for damages: -</a:t>
            </a:r>
            <a:r>
              <a:rPr lang="en-US" sz="2600" dirty="0" smtClean="0">
                <a:latin typeface="Calibri" pitchFamily="34" charset="0"/>
                <a:cs typeface="Calibri" pitchFamily="34" charset="0"/>
              </a:rPr>
              <a:t> When the buyer wrongfully refuses to accept the goods, the seller may sue him for damages for non acceptance.</a:t>
            </a:r>
          </a:p>
          <a:p>
            <a:pPr algn="just"/>
            <a:r>
              <a:rPr lang="en-US" sz="2600" dirty="0" smtClean="0">
                <a:latin typeface="Calibri" pitchFamily="34" charset="0"/>
                <a:cs typeface="Calibri" pitchFamily="34" charset="0"/>
              </a:rPr>
              <a:t>c. </a:t>
            </a:r>
            <a:r>
              <a:rPr lang="en-US" sz="2600" b="1" dirty="0" smtClean="0">
                <a:latin typeface="Calibri" pitchFamily="34" charset="0"/>
                <a:cs typeface="Calibri" pitchFamily="34" charset="0"/>
              </a:rPr>
              <a:t>Suit for repudiation: -</a:t>
            </a:r>
            <a:r>
              <a:rPr lang="en-US" sz="2600" dirty="0" smtClean="0">
                <a:latin typeface="Calibri" pitchFamily="34" charset="0"/>
                <a:cs typeface="Calibri" pitchFamily="34" charset="0"/>
              </a:rPr>
              <a:t> If buyer repudiates the contract before the date of delivery the seller may treat the contract as subsisting and wait till the date of delivery, or may treat the contract as rescinded and sue for damages for breach.</a:t>
            </a:r>
          </a:p>
          <a:p>
            <a:pPr algn="just"/>
            <a:r>
              <a:rPr lang="en-US" sz="2600" dirty="0" smtClean="0">
                <a:latin typeface="Calibri" pitchFamily="34" charset="0"/>
                <a:cs typeface="Calibri" pitchFamily="34" charset="0"/>
              </a:rPr>
              <a:t>d. </a:t>
            </a:r>
            <a:r>
              <a:rPr lang="en-US" sz="2600" b="1" dirty="0" smtClean="0">
                <a:latin typeface="Calibri" pitchFamily="34" charset="0"/>
                <a:cs typeface="Calibri" pitchFamily="34" charset="0"/>
              </a:rPr>
              <a:t>Suit for interest: - </a:t>
            </a:r>
            <a:r>
              <a:rPr lang="en-US" sz="2600" dirty="0" smtClean="0">
                <a:latin typeface="Calibri" pitchFamily="34" charset="0"/>
                <a:cs typeface="Calibri" pitchFamily="34" charset="0"/>
              </a:rPr>
              <a:t>The seller has a right to get interest from the buyer on the price of goods.</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81000" y="381000"/>
            <a:ext cx="8229600" cy="6045245"/>
          </a:xfrm>
          <a:prstGeom prst="rect">
            <a:avLst/>
          </a:prstGeom>
        </p:spPr>
        <p:txBody>
          <a:bodyPr vert="horz" wrap="square" lIns="0" tIns="12700" rIns="0" bIns="0" rtlCol="0">
            <a:spAutoFit/>
          </a:bodyPr>
          <a:lstStyle/>
          <a:p>
            <a:pPr algn="just"/>
            <a:r>
              <a:rPr lang="en-US" sz="2800" b="1" dirty="0" smtClean="0">
                <a:solidFill>
                  <a:srgbClr val="FF0000"/>
                </a:solidFill>
                <a:latin typeface="Calibri" pitchFamily="34" charset="0"/>
                <a:cs typeface="Calibri" pitchFamily="34" charset="0"/>
              </a:rPr>
              <a:t>Auction Sale:</a:t>
            </a:r>
          </a:p>
          <a:p>
            <a:pPr algn="just"/>
            <a:endParaRPr lang="en-US" sz="2800" dirty="0" smtClean="0">
              <a:latin typeface="Calibri" pitchFamily="34" charset="0"/>
              <a:cs typeface="Calibri" pitchFamily="34" charset="0"/>
            </a:endParaRPr>
          </a:p>
          <a:p>
            <a:pPr algn="just"/>
            <a:r>
              <a:rPr lang="en-US" sz="2800" dirty="0" smtClean="0">
                <a:latin typeface="Calibri" pitchFamily="34" charset="0"/>
                <a:cs typeface="Calibri" pitchFamily="34" charset="0"/>
              </a:rPr>
              <a:t>An Auction sale is a public sale, where the goods are offered to be taken by the highest bidder from among the public. The person who sells goods through auction is known as auctioneer. The relationship between the owner of the goods and the auctioneer is that of the</a:t>
            </a:r>
          </a:p>
          <a:p>
            <a:pPr algn="just"/>
            <a:r>
              <a:rPr lang="en-US" sz="2800" dirty="0" smtClean="0">
                <a:latin typeface="Calibri" pitchFamily="34" charset="0"/>
                <a:cs typeface="Calibri" pitchFamily="34" charset="0"/>
              </a:rPr>
              <a:t>principal and agent.</a:t>
            </a:r>
          </a:p>
          <a:p>
            <a:pPr algn="just"/>
            <a:endParaRPr lang="en-US" sz="2800" b="1" dirty="0" smtClean="0">
              <a:latin typeface="Calibri" pitchFamily="34" charset="0"/>
              <a:cs typeface="Calibri" pitchFamily="34" charset="0"/>
            </a:endParaRPr>
          </a:p>
          <a:p>
            <a:pPr algn="just"/>
            <a:r>
              <a:rPr lang="en-US" sz="2800" b="1" dirty="0" smtClean="0">
                <a:solidFill>
                  <a:srgbClr val="FF0000"/>
                </a:solidFill>
                <a:latin typeface="Calibri" pitchFamily="34" charset="0"/>
                <a:cs typeface="Calibri" pitchFamily="34" charset="0"/>
              </a:rPr>
              <a:t>Rules of auction sale</a:t>
            </a:r>
          </a:p>
          <a:p>
            <a:pPr algn="just"/>
            <a:endParaRPr lang="en-US" sz="2800" dirty="0" smtClean="0">
              <a:latin typeface="Calibri" pitchFamily="34" charset="0"/>
              <a:cs typeface="Calibri" pitchFamily="34" charset="0"/>
            </a:endParaRPr>
          </a:p>
          <a:p>
            <a:pPr algn="just"/>
            <a:r>
              <a:rPr lang="en-US" sz="2800" dirty="0" smtClean="0">
                <a:latin typeface="Calibri" pitchFamily="34" charset="0"/>
                <a:cs typeface="Calibri" pitchFamily="34" charset="0"/>
              </a:rPr>
              <a:t>1. Where an auction sale is made in lots, each lot is prima facie deemed to be the subject of separate contract of sale.</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81000" y="381000"/>
            <a:ext cx="8229600" cy="4752583"/>
          </a:xfrm>
          <a:prstGeom prst="rect">
            <a:avLst/>
          </a:prstGeom>
        </p:spPr>
        <p:txBody>
          <a:bodyPr vert="horz" wrap="square" lIns="0" tIns="12700" rIns="0" bIns="0" rtlCol="0">
            <a:spAutoFit/>
          </a:bodyPr>
          <a:lstStyle/>
          <a:p>
            <a:r>
              <a:rPr lang="en-US" sz="2800" dirty="0" smtClean="0">
                <a:latin typeface="Calibri" pitchFamily="34" charset="0"/>
                <a:cs typeface="Calibri" pitchFamily="34" charset="0"/>
              </a:rPr>
              <a:t>2. A sale by auction is complete when the auctioneer announces its completion and consequently property in the goods passes to the buyer 3. If the sale is notified to be subject to a right to bid on behalf of the seller, it shall not be lawful for the auctioneer to take the bid</a:t>
            </a:r>
          </a:p>
          <a:p>
            <a:r>
              <a:rPr lang="en-US" sz="2800" dirty="0" smtClean="0">
                <a:latin typeface="Calibri" pitchFamily="34" charset="0"/>
                <a:cs typeface="Calibri" pitchFamily="34" charset="0"/>
              </a:rPr>
              <a:t>4. A right to bid may be reserved by the seller</a:t>
            </a:r>
          </a:p>
          <a:p>
            <a:r>
              <a:rPr lang="en-US" sz="2800" dirty="0" smtClean="0">
                <a:latin typeface="Calibri" pitchFamily="34" charset="0"/>
                <a:cs typeface="Calibri" pitchFamily="34" charset="0"/>
              </a:rPr>
              <a:t>5. Any sale contravening the above rule may be treated as fraudulent by the buyer.</a:t>
            </a:r>
          </a:p>
          <a:p>
            <a:r>
              <a:rPr lang="en-US" sz="2800" dirty="0" smtClean="0">
                <a:latin typeface="Calibri" pitchFamily="34" charset="0"/>
                <a:cs typeface="Calibri" pitchFamily="34" charset="0"/>
              </a:rPr>
              <a:t>6. If the seller makes use of pretended bidding to raise the price, the sale is voidable at the</a:t>
            </a:r>
          </a:p>
          <a:p>
            <a:r>
              <a:rPr lang="en-US" sz="2800" dirty="0" smtClean="0">
                <a:latin typeface="Calibri" pitchFamily="34" charset="0"/>
                <a:cs typeface="Calibri" pitchFamily="34" charset="0"/>
              </a:rPr>
              <a:t>option of the buyer.</a:t>
            </a:r>
            <a:endParaRPr lang="en-US" sz="2600" dirty="0">
              <a:latin typeface="Calibri" pitchFamily="34" charset="0"/>
              <a:cs typeface="Calibri" pitchFamily="34"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5800" y="2819400"/>
            <a:ext cx="7772400" cy="1143000"/>
          </a:xfrm>
        </p:spPr>
        <p:txBody>
          <a:bodyPr/>
          <a:lstStyle/>
          <a:p>
            <a:pPr algn="ctr"/>
            <a:r>
              <a:rPr lang="en-US" sz="5000" dirty="0">
                <a:solidFill>
                  <a:srgbClr val="FF0000"/>
                </a:solidFill>
              </a:rPr>
              <a:t>Thank You</a:t>
            </a:r>
          </a:p>
        </p:txBody>
      </p:sp>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4245</TotalTime>
  <Words>724</Words>
  <Application>Microsoft Office PowerPoint</Application>
  <PresentationFormat>On-screen Show (4:3)</PresentationFormat>
  <Paragraphs>58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WELCOME  Class: B.Com – Part-2  Subject: Business Regulatory Framework TOPIC:  Unpaid Seller and Auction Sale</vt:lpstr>
      <vt:lpstr>Slide 2</vt:lpstr>
      <vt:lpstr>Slide 3</vt:lpstr>
      <vt:lpstr>Slide 4</vt:lpstr>
      <vt:lpstr>Slide 5</vt:lpstr>
      <vt:lpstr>Slide 6</vt:lpstr>
      <vt:lpstr>Slide 7</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391</cp:revision>
  <dcterms:created xsi:type="dcterms:W3CDTF">2011-08-23T10:02:56Z</dcterms:created>
  <dcterms:modified xsi:type="dcterms:W3CDTF">2020-05-14T08:38:48Z</dcterms:modified>
</cp:coreProperties>
</file>